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1" r:id="rId3"/>
    <p:sldId id="262" r:id="rId4"/>
    <p:sldId id="257" r:id="rId5"/>
    <p:sldId id="258" r:id="rId6"/>
    <p:sldId id="259" r:id="rId7"/>
    <p:sldId id="260"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84" d="100"/>
          <a:sy n="84" d="100"/>
        </p:scale>
        <p:origin x="45" y="4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4702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1280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9356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5392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3/9/2022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281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14505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6131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523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0542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7861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3/9/2022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12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3/9/2022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53493793"/>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5">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7" name="Rectangle 16">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7">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5" name="Rectangle 24">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3" name="Rectangle 22">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28D979B-CD10-468B-A5D1-1099987891A5}"/>
              </a:ext>
            </a:extLst>
          </p:cNvPr>
          <p:cNvSpPr>
            <a:spLocks noGrp="1"/>
          </p:cNvSpPr>
          <p:nvPr>
            <p:ph type="ctrTitle"/>
          </p:nvPr>
        </p:nvSpPr>
        <p:spPr>
          <a:xfrm>
            <a:off x="7140575" y="540000"/>
            <a:ext cx="4500561" cy="4259814"/>
          </a:xfrm>
        </p:spPr>
        <p:txBody>
          <a:bodyPr>
            <a:normAutofit/>
          </a:bodyPr>
          <a:lstStyle/>
          <a:p>
            <a:r>
              <a:rPr lang="en-US" sz="4200" dirty="0"/>
              <a:t>MHD TECHNOLOGY CORPORATION</a:t>
            </a:r>
          </a:p>
        </p:txBody>
      </p:sp>
      <p:sp>
        <p:nvSpPr>
          <p:cNvPr id="3" name="Subtitle 2">
            <a:extLst>
              <a:ext uri="{FF2B5EF4-FFF2-40B4-BE49-F238E27FC236}">
                <a16:creationId xmlns:a16="http://schemas.microsoft.com/office/drawing/2014/main" id="{10F80DF0-52A1-40B8-A956-0A7E20EAD43E}"/>
              </a:ext>
            </a:extLst>
          </p:cNvPr>
          <p:cNvSpPr>
            <a:spLocks noGrp="1"/>
          </p:cNvSpPr>
          <p:nvPr>
            <p:ph type="subTitle" idx="1"/>
          </p:nvPr>
        </p:nvSpPr>
        <p:spPr>
          <a:xfrm flipV="1">
            <a:off x="7140576" y="6857998"/>
            <a:ext cx="4626020" cy="45719"/>
          </a:xfrm>
        </p:spPr>
        <p:txBody>
          <a:bodyPr>
            <a:normAutofit fontScale="25000" lnSpcReduction="20000"/>
          </a:bodyPr>
          <a:lstStyle/>
          <a:p>
            <a:endParaRPr lang="en-US" dirty="0"/>
          </a:p>
        </p:txBody>
      </p:sp>
      <p:grpSp>
        <p:nvGrpSpPr>
          <p:cNvPr id="30" name="Group 29">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31" name="Oval 30">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BD43AE0F-2304-4B08-A754-2E24BB89A90E}"/>
              </a:ext>
            </a:extLst>
          </p:cNvPr>
          <p:cNvPicPr>
            <a:picLocks noChangeAspect="1"/>
          </p:cNvPicPr>
          <p:nvPr/>
        </p:nvPicPr>
        <p:blipFill rotWithShape="1">
          <a:blip r:embed="rId2"/>
          <a:srcRect r="-2" b="-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29343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B198-60F2-4091-8398-B0C898CD79A1}"/>
              </a:ext>
            </a:extLst>
          </p:cNvPr>
          <p:cNvSpPr>
            <a:spLocks noGrp="1"/>
          </p:cNvSpPr>
          <p:nvPr>
            <p:ph type="title"/>
          </p:nvPr>
        </p:nvSpPr>
        <p:spPr>
          <a:xfrm>
            <a:off x="540000" y="540000"/>
            <a:ext cx="11101136" cy="1129774"/>
          </a:xfrm>
        </p:spPr>
        <p:txBody>
          <a:bodyPr/>
          <a:lstStyle/>
          <a:p>
            <a:r>
              <a:rPr lang="en-US" dirty="0"/>
              <a:t>MHD’s Technology</a:t>
            </a:r>
          </a:p>
        </p:txBody>
      </p:sp>
      <p:sp>
        <p:nvSpPr>
          <p:cNvPr id="3" name="Content Placeholder 2">
            <a:extLst>
              <a:ext uri="{FF2B5EF4-FFF2-40B4-BE49-F238E27FC236}">
                <a16:creationId xmlns:a16="http://schemas.microsoft.com/office/drawing/2014/main" id="{C412CBBB-DFC2-443B-BC26-8E4837E46DD5}"/>
              </a:ext>
            </a:extLst>
          </p:cNvPr>
          <p:cNvSpPr>
            <a:spLocks noGrp="1"/>
          </p:cNvSpPr>
          <p:nvPr>
            <p:ph idx="1"/>
          </p:nvPr>
        </p:nvSpPr>
        <p:spPr>
          <a:xfrm>
            <a:off x="350051" y="2046514"/>
            <a:ext cx="11101137" cy="4077883"/>
          </a:xfrm>
        </p:spPr>
        <p:txBody>
          <a:bodyPr>
            <a:normAutofit/>
          </a:bodyPr>
          <a:lstStyle/>
          <a:p>
            <a:r>
              <a:rPr lang="en-US" sz="2000" dirty="0"/>
              <a:t>MHD has developed a desalination technology that brings unlimited quantities of desalinated water for drinking and irrigation to any area of the world.</a:t>
            </a:r>
          </a:p>
          <a:p>
            <a:r>
              <a:rPr lang="en-US" sz="2000" dirty="0"/>
              <a:t>MHD is a water transport and desalination company that economically moves the saltwater through a pipeline, while also desalinating the water inside the pipeline.</a:t>
            </a:r>
          </a:p>
          <a:p>
            <a:r>
              <a:rPr lang="en-US" sz="2000" dirty="0"/>
              <a:t>MHD can do this because we do not have to build expensive desalination plants. We desal inside the pipeline, and we do not have to buy millions of dollars of electricity to desalinate the water because our desal units produce their own electricity.</a:t>
            </a:r>
          </a:p>
          <a:p>
            <a:pPr marL="270000" marR="0" lvl="0" indent="-2700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US" sz="1100" b="0" i="0" u="none" strike="noStrike" kern="1200" cap="none" spc="50" normalizeH="0" baseline="0" noProof="0" dirty="0">
                <a:ln>
                  <a:noFill/>
                </a:ln>
                <a:solidFill>
                  <a:prstClr val="white"/>
                </a:solidFill>
                <a:effectLst/>
                <a:uLnTx/>
                <a:uFillTx/>
                <a:latin typeface="Avenir Next LT Pro"/>
                <a:ea typeface="+mn-ea"/>
                <a:cs typeface="+mn-cs"/>
              </a:rPr>
              <a:t>(video animation on next slide)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375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08D8-EF79-4386-9952-8B2AB19EC222}"/>
              </a:ext>
            </a:extLst>
          </p:cNvPr>
          <p:cNvSpPr>
            <a:spLocks noGrp="1"/>
          </p:cNvSpPr>
          <p:nvPr>
            <p:ph type="title"/>
          </p:nvPr>
        </p:nvSpPr>
        <p:spPr/>
        <p:txBody>
          <a:bodyPr/>
          <a:lstStyle/>
          <a:p>
            <a:r>
              <a:rPr lang="en-US" dirty="0"/>
              <a:t>MHD’s Technology</a:t>
            </a:r>
          </a:p>
        </p:txBody>
      </p:sp>
      <p:sp>
        <p:nvSpPr>
          <p:cNvPr id="3" name="Content Placeholder 2">
            <a:extLst>
              <a:ext uri="{FF2B5EF4-FFF2-40B4-BE49-F238E27FC236}">
                <a16:creationId xmlns:a16="http://schemas.microsoft.com/office/drawing/2014/main" id="{FE63F692-5096-43C4-A403-605FEDF35C1E}"/>
              </a:ext>
            </a:extLst>
          </p:cNvPr>
          <p:cNvSpPr>
            <a:spLocks noGrp="1"/>
          </p:cNvSpPr>
          <p:nvPr>
            <p:ph idx="1"/>
          </p:nvPr>
        </p:nvSpPr>
        <p:spPr>
          <a:xfrm>
            <a:off x="540000" y="1226457"/>
            <a:ext cx="10643258" cy="5082269"/>
          </a:xfrm>
        </p:spPr>
        <p:txBody>
          <a:bodyPr>
            <a:normAutofit fontScale="77500" lnSpcReduction="20000"/>
          </a:bodyPr>
          <a:lstStyle/>
          <a:p>
            <a:endParaRPr lang="en-US" dirty="0"/>
          </a:p>
          <a:p>
            <a:endParaRPr lang="en-US" dirty="0"/>
          </a:p>
          <a:p>
            <a:r>
              <a:rPr lang="en-US" sz="2600" dirty="0"/>
              <a:t>Our desalination technology is based upon a 1967 patent covering a dredging device that generated an incredibly powerful water flow rate of 20,000 gallons per minute through a 12-inch pipeline, which is far above what any other dredge could achieve. It is scalable, with larger diameter pipes able to carry 60,000 or 80,000 gallons per minute. A demo prototype was tested in 1967 for the US Navy and performed perfectly. </a:t>
            </a:r>
            <a:r>
              <a:rPr lang="en-US" sz="1400" dirty="0"/>
              <a:t>(</a:t>
            </a:r>
            <a:r>
              <a:rPr lang="en-US" sz="1400"/>
              <a:t>see slide #9)</a:t>
            </a:r>
            <a:endParaRPr lang="en-US" sz="1400" dirty="0"/>
          </a:p>
          <a:p>
            <a:endParaRPr lang="en-US" sz="2600" dirty="0"/>
          </a:p>
          <a:p>
            <a:r>
              <a:rPr lang="en-US" sz="2600" dirty="0"/>
              <a:t>MHD re-purposed the dredge by simply turning the pipe around 180 degrees, so the water is being pushed, not being suctioned. We added turbines so the powerful flow rate also generated electricity. Part of that electricity goes to running the system making the desal unit self-supporting, needing no outside grid electricity to function.</a:t>
            </a:r>
          </a:p>
        </p:txBody>
      </p:sp>
    </p:spTree>
    <p:extLst>
      <p:ext uri="{BB962C8B-B14F-4D97-AF65-F5344CB8AC3E}">
        <p14:creationId xmlns:p14="http://schemas.microsoft.com/office/powerpoint/2010/main" val="201688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89A3-9849-4AE3-90A8-9464A2EEF35C}"/>
              </a:ext>
            </a:extLst>
          </p:cNvPr>
          <p:cNvSpPr>
            <a:spLocks noGrp="1"/>
          </p:cNvSpPr>
          <p:nvPr>
            <p:ph type="title"/>
          </p:nvPr>
        </p:nvSpPr>
        <p:spPr>
          <a:xfrm>
            <a:off x="540000" y="-79066"/>
            <a:ext cx="11101135" cy="1809500"/>
          </a:xfrm>
        </p:spPr>
        <p:txBody>
          <a:bodyPr/>
          <a:lstStyle/>
          <a:p>
            <a:r>
              <a:rPr lang="en-US" dirty="0"/>
              <a:t>OUR TECHNOLOGY</a:t>
            </a:r>
          </a:p>
        </p:txBody>
      </p:sp>
      <p:sp>
        <p:nvSpPr>
          <p:cNvPr id="3" name="Content Placeholder 2">
            <a:extLst>
              <a:ext uri="{FF2B5EF4-FFF2-40B4-BE49-F238E27FC236}">
                <a16:creationId xmlns:a16="http://schemas.microsoft.com/office/drawing/2014/main" id="{28AC5B43-E046-48E8-9D4F-CF8E3E414FE1}"/>
              </a:ext>
            </a:extLst>
          </p:cNvPr>
          <p:cNvSpPr>
            <a:spLocks noGrp="1"/>
          </p:cNvSpPr>
          <p:nvPr>
            <p:ph idx="1"/>
          </p:nvPr>
        </p:nvSpPr>
        <p:spPr>
          <a:xfrm>
            <a:off x="540000" y="1005273"/>
            <a:ext cx="10784929" cy="5303452"/>
          </a:xfrm>
        </p:spPr>
        <p:txBody>
          <a:bodyPr/>
          <a:lstStyle/>
          <a:p>
            <a:r>
              <a:rPr lang="en-US" dirty="0"/>
              <a:t>Based upon a 1967 patent, MHD Technology repurposed a dredging device that generated a water flow rate of 20,000 gallons per minute, which is far above any other dredge was able to achieve. It is scalable. A demo prototype was tested and performed flawlessly. </a:t>
            </a:r>
          </a:p>
          <a:p>
            <a:r>
              <a:rPr lang="en-US" dirty="0"/>
              <a:t>Our company re-designed the dredge by turning the pipe 180 degrees, so the water was pushing, not suctioning. We added a turbine(s) to generate electricity for the robust flow rate. Part of that electricity goes to running the system eliminating the need to purchase outside energy.</a:t>
            </a:r>
          </a:p>
        </p:txBody>
      </p:sp>
      <p:pic>
        <p:nvPicPr>
          <p:cNvPr id="5" name="Picture 4" descr="Graphical user interface&#10;&#10;Description automatically generated with low confidence">
            <a:extLst>
              <a:ext uri="{FF2B5EF4-FFF2-40B4-BE49-F238E27FC236}">
                <a16:creationId xmlns:a16="http://schemas.microsoft.com/office/drawing/2014/main" id="{D50B90F3-D661-4A0A-9443-9C4E8C9F8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99" y="0"/>
            <a:ext cx="11579801" cy="6858000"/>
          </a:xfrm>
          <a:prstGeom prst="rect">
            <a:avLst/>
          </a:prstGeom>
        </p:spPr>
      </p:pic>
    </p:spTree>
    <p:extLst>
      <p:ext uri="{BB962C8B-B14F-4D97-AF65-F5344CB8AC3E}">
        <p14:creationId xmlns:p14="http://schemas.microsoft.com/office/powerpoint/2010/main" val="61251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A546-3FBA-4B85-B0C1-7D54F1FC9CDD}"/>
              </a:ext>
            </a:extLst>
          </p:cNvPr>
          <p:cNvSpPr>
            <a:spLocks noGrp="1"/>
          </p:cNvSpPr>
          <p:nvPr>
            <p:ph type="title"/>
          </p:nvPr>
        </p:nvSpPr>
        <p:spPr>
          <a:xfrm>
            <a:off x="540000" y="540000"/>
            <a:ext cx="11012109" cy="999145"/>
          </a:xfrm>
        </p:spPr>
        <p:txBody>
          <a:bodyPr>
            <a:normAutofit fontScale="90000"/>
          </a:bodyPr>
          <a:lstStyle/>
          <a:p>
            <a:pPr marL="0" marR="0">
              <a:lnSpc>
                <a:spcPct val="107000"/>
              </a:lnSpc>
              <a:spcBef>
                <a:spcPts val="0"/>
              </a:spcBef>
              <a:spcAft>
                <a:spcPts val="800"/>
              </a:spcAft>
            </a:pP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Advantages of </a:t>
            </a:r>
            <a:r>
              <a:rPr lang="en-US" b="1" dirty="0">
                <a:latin typeface="Times New Roman" panose="02020603050405020304" pitchFamily="18" charset="0"/>
                <a:ea typeface="Calibri" panose="020F0502020204030204" pitchFamily="34" charset="0"/>
                <a:cs typeface="Times New Roman" panose="02020603050405020304" pitchFamily="18" charset="0"/>
              </a:rPr>
              <a:t>MHD </a:t>
            </a: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Technology</a:t>
            </a:r>
            <a:br>
              <a:rPr lang="en-US" sz="6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6A630C7-2D75-4B51-83B5-AAE90B75F1B2}"/>
              </a:ext>
            </a:extLst>
          </p:cNvPr>
          <p:cNvSpPr>
            <a:spLocks noGrp="1"/>
          </p:cNvSpPr>
          <p:nvPr>
            <p:ph idx="1"/>
          </p:nvPr>
        </p:nvSpPr>
        <p:spPr>
          <a:xfrm>
            <a:off x="539999" y="1982147"/>
            <a:ext cx="11171135" cy="4326577"/>
          </a:xfrm>
        </p:spPr>
        <p:txBody>
          <a:bodyPr/>
          <a:lstStyle/>
          <a:p>
            <a:pPr>
              <a:lnSpc>
                <a:spcPct val="107000"/>
              </a:lnSpc>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an independent, stand-alone system, there is no need to buy electricity for the system to function, allowing remote locations to implement the technology</a:t>
            </a:r>
          </a:p>
          <a:p>
            <a:pPr>
              <a:lnSpc>
                <a:spcPct val="107000"/>
              </a:lnSpc>
              <a:spcBef>
                <a:spcPts val="0"/>
              </a:spcBef>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saves water companies millions of dollars a year by not purchasing fuel for their hydraulic pumps.</a:t>
            </a:r>
          </a:p>
          <a:p>
            <a:pPr>
              <a:lnSpc>
                <a:spcPct val="107000"/>
              </a:lnSpc>
              <a:spcBef>
                <a:spcPts val="0"/>
              </a:spcBef>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are no harmful emissions. </a:t>
            </a:r>
          </a:p>
          <a:p>
            <a:pPr>
              <a:lnSpc>
                <a:spcPct val="107000"/>
              </a:lnSpc>
              <a:spcBef>
                <a:spcPts val="0"/>
              </a:spcBef>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technology can be set up to produce electricity for sale to the grid.</a:t>
            </a:r>
          </a:p>
          <a:p>
            <a:pPr>
              <a:lnSpc>
                <a:spcPct val="107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863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9E9D-A34C-4AEC-AD55-35CED77CA12D}"/>
              </a:ext>
            </a:extLst>
          </p:cNvPr>
          <p:cNvSpPr>
            <a:spLocks noGrp="1"/>
          </p:cNvSpPr>
          <p:nvPr>
            <p:ph type="title"/>
          </p:nvPr>
        </p:nvSpPr>
        <p:spPr>
          <a:xfrm>
            <a:off x="540001" y="540000"/>
            <a:ext cx="10932596" cy="970748"/>
          </a:xfrm>
        </p:spPr>
        <p:txBody>
          <a:bodyPr/>
          <a:lstStyle/>
          <a:p>
            <a:r>
              <a:rPr lang="en-US" dirty="0"/>
              <a:t>Multiple Uses</a:t>
            </a:r>
          </a:p>
        </p:txBody>
      </p:sp>
      <p:sp>
        <p:nvSpPr>
          <p:cNvPr id="3" name="Content Placeholder 2">
            <a:extLst>
              <a:ext uri="{FF2B5EF4-FFF2-40B4-BE49-F238E27FC236}">
                <a16:creationId xmlns:a16="http://schemas.microsoft.com/office/drawing/2014/main" id="{3D8661EC-D53A-44D6-BC13-42C5D2B0033E}"/>
              </a:ext>
            </a:extLst>
          </p:cNvPr>
          <p:cNvSpPr>
            <a:spLocks noGrp="1"/>
          </p:cNvSpPr>
          <p:nvPr>
            <p:ph idx="1"/>
          </p:nvPr>
        </p:nvSpPr>
        <p:spPr>
          <a:xfrm>
            <a:off x="420730" y="1862877"/>
            <a:ext cx="10750853" cy="2860447"/>
          </a:xfrm>
        </p:spPr>
        <p:txBody>
          <a:bodyPr>
            <a:noAutofit/>
          </a:bodyPr>
          <a:lstStyle/>
          <a:p>
            <a:r>
              <a:rPr lang="en-US" dirty="0"/>
              <a:t>There are multiple uses for our technology. </a:t>
            </a:r>
          </a:p>
          <a:p>
            <a:r>
              <a:rPr lang="en-US" dirty="0"/>
              <a:t>In addition to freshwater, the low cost of construction and operation of our pipeline allows us to offer it to agriculture companies for irrigation purposes only. </a:t>
            </a:r>
          </a:p>
          <a:p>
            <a:r>
              <a:rPr lang="en-US" dirty="0"/>
              <a:t>For the above reasons, licensees should consider buying presently unusable land, such as deserts, next to large bodies of saltwater seas and oceans, and irrigate and fertilize them.</a:t>
            </a:r>
          </a:p>
          <a:p>
            <a:r>
              <a:rPr lang="en-US" dirty="0"/>
              <a:t> These properties will be attractive to all the major agriculture companies for leasing. </a:t>
            </a:r>
          </a:p>
          <a:p>
            <a:pPr marL="270000" marR="0" lvl="0" indent="-2700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US" sz="1800" b="0" i="0" u="none" strike="noStrike" kern="1200" cap="none" spc="50" normalizeH="0" baseline="0" noProof="0" dirty="0">
                <a:ln>
                  <a:noFill/>
                </a:ln>
                <a:solidFill>
                  <a:prstClr val="white"/>
                </a:solidFill>
                <a:effectLst/>
                <a:uLnTx/>
                <a:uFillTx/>
                <a:latin typeface="Avenir Next LT Pro"/>
                <a:ea typeface="+mn-ea"/>
                <a:cs typeface="+mn-cs"/>
              </a:rPr>
              <a:t>The availability of unlimited, inexpensive irrigation water will cut the operating costs appreciably and make them invulnerable to droughts.</a:t>
            </a:r>
          </a:p>
          <a:p>
            <a:endParaRPr lang="en-US" dirty="0"/>
          </a:p>
        </p:txBody>
      </p:sp>
    </p:spTree>
    <p:extLst>
      <p:ext uri="{BB962C8B-B14F-4D97-AF65-F5344CB8AC3E}">
        <p14:creationId xmlns:p14="http://schemas.microsoft.com/office/powerpoint/2010/main" val="419680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1E64-FBBC-40E5-89FF-D389F3BB2C65}"/>
              </a:ext>
            </a:extLst>
          </p:cNvPr>
          <p:cNvSpPr>
            <a:spLocks noGrp="1"/>
          </p:cNvSpPr>
          <p:nvPr>
            <p:ph type="title"/>
          </p:nvPr>
        </p:nvSpPr>
        <p:spPr/>
        <p:txBody>
          <a:bodyPr/>
          <a:lstStyle/>
          <a:p>
            <a:r>
              <a:rPr lang="en-US" dirty="0"/>
              <a:t>Multiple Uses</a:t>
            </a:r>
          </a:p>
        </p:txBody>
      </p:sp>
      <p:sp>
        <p:nvSpPr>
          <p:cNvPr id="3" name="Content Placeholder 2">
            <a:extLst>
              <a:ext uri="{FF2B5EF4-FFF2-40B4-BE49-F238E27FC236}">
                <a16:creationId xmlns:a16="http://schemas.microsoft.com/office/drawing/2014/main" id="{CA3A0A29-58EF-47B0-9CB8-9261A4E71FEF}"/>
              </a:ext>
            </a:extLst>
          </p:cNvPr>
          <p:cNvSpPr>
            <a:spLocks noGrp="1"/>
          </p:cNvSpPr>
          <p:nvPr>
            <p:ph idx="1"/>
          </p:nvPr>
        </p:nvSpPr>
        <p:spPr>
          <a:xfrm>
            <a:off x="540000" y="1913993"/>
            <a:ext cx="11101135" cy="4394732"/>
          </a:xfrm>
        </p:spPr>
        <p:txBody>
          <a:bodyPr/>
          <a:lstStyle/>
          <a:p>
            <a:r>
              <a:rPr lang="en-US" sz="1800" dirty="0"/>
              <a:t>Another use of our technology is moving crude oil through pipelines. The power of 20,000 GPM allows moving even the heavier oil at almost the same speed as water. </a:t>
            </a:r>
          </a:p>
          <a:p>
            <a:r>
              <a:rPr lang="en-US" sz="1800" dirty="0"/>
              <a:t>Presently, the average cost of moving a barrel of oil through a pipeline is US$5.00 per barrel. There are 2,175,000 miles of oil pipelines globally that would reduce that cost drastically for a one-time-only retrofit of our technology. </a:t>
            </a:r>
          </a:p>
          <a:p>
            <a:r>
              <a:rPr lang="en-US" sz="1800" dirty="0"/>
              <a:t>This technology also applies to the presently 25,000 or more desal operating pipelines. </a:t>
            </a:r>
          </a:p>
          <a:p>
            <a:endParaRPr lang="en-US" dirty="0"/>
          </a:p>
        </p:txBody>
      </p:sp>
    </p:spTree>
    <p:extLst>
      <p:ext uri="{BB962C8B-B14F-4D97-AF65-F5344CB8AC3E}">
        <p14:creationId xmlns:p14="http://schemas.microsoft.com/office/powerpoint/2010/main" val="36341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3" name="Rectangle 8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4" name="Oval 8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5" name="Oval 8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6" name="Group 8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1" name="Rectangle 9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2" name="Rectangle 91">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87" name="Group 8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9" name="Rectangle 8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0" name="Rectangle 8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8" name="Rectangle 8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94" name="Rectangle 93">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96" name="Rectangle 95">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C4077D7-E06D-4B4A-81DB-964F31996675}"/>
              </a:ext>
            </a:extLst>
          </p:cNvPr>
          <p:cNvSpPr>
            <a:spLocks noGrp="1"/>
          </p:cNvSpPr>
          <p:nvPr>
            <p:ph type="title"/>
          </p:nvPr>
        </p:nvSpPr>
        <p:spPr>
          <a:xfrm>
            <a:off x="540000" y="540000"/>
            <a:ext cx="11090272" cy="1065187"/>
          </a:xfrm>
        </p:spPr>
        <p:txBody>
          <a:bodyPr vert="horz" lIns="91440" tIns="45720" rIns="91440" bIns="45720" rtlCol="0" anchor="b">
            <a:normAutofit/>
          </a:bodyPr>
          <a:lstStyle/>
          <a:p>
            <a:pPr algn="ctr"/>
            <a:r>
              <a:rPr lang="en-US" dirty="0"/>
              <a:t>Original 1967 Patent</a:t>
            </a:r>
          </a:p>
        </p:txBody>
      </p:sp>
      <p:pic>
        <p:nvPicPr>
          <p:cNvPr id="12" name="Picture 11">
            <a:extLst>
              <a:ext uri="{FF2B5EF4-FFF2-40B4-BE49-F238E27FC236}">
                <a16:creationId xmlns:a16="http://schemas.microsoft.com/office/drawing/2014/main" id="{4EB1DD2D-A77E-4264-8C0F-2363EFA7429B}"/>
              </a:ext>
            </a:extLst>
          </p:cNvPr>
          <p:cNvPicPr>
            <a:picLocks noChangeAspect="1"/>
          </p:cNvPicPr>
          <p:nvPr/>
        </p:nvPicPr>
        <p:blipFill>
          <a:blip r:embed="rId2">
            <a:alphaModFix/>
          </a:blip>
          <a:stretch>
            <a:fillRect/>
          </a:stretch>
        </p:blipFill>
        <p:spPr>
          <a:xfrm>
            <a:off x="3609764" y="2567837"/>
            <a:ext cx="2514354" cy="3504326"/>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F411ACD6-8E4B-4766-985A-0966B6DE2F6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2084" y="2530174"/>
            <a:ext cx="2514354" cy="3504326"/>
          </a:xfrm>
          <a:prstGeom prst="rect">
            <a:avLst/>
          </a:prstGeom>
        </p:spPr>
      </p:pic>
      <p:pic>
        <p:nvPicPr>
          <p:cNvPr id="4" name="Content Placeholder 3">
            <a:extLst>
              <a:ext uri="{FF2B5EF4-FFF2-40B4-BE49-F238E27FC236}">
                <a16:creationId xmlns:a16="http://schemas.microsoft.com/office/drawing/2014/main" id="{CB4CF314-648C-4CBF-9C50-DFE4FDCA643B}"/>
              </a:ext>
            </a:extLst>
          </p:cNvPr>
          <p:cNvPicPr>
            <a:picLocks noGrp="1" noChangeAspect="1"/>
          </p:cNvPicPr>
          <p:nvPr>
            <p:ph idx="1"/>
          </p:nvPr>
        </p:nvPicPr>
        <p:blipFill>
          <a:blip r:embed="rId4">
            <a:alphaModFix/>
          </a:blip>
          <a:stretch>
            <a:fillRect/>
          </a:stretch>
        </p:blipFill>
        <p:spPr>
          <a:xfrm>
            <a:off x="498177" y="2496894"/>
            <a:ext cx="2514354" cy="3504326"/>
          </a:xfrm>
          <a:prstGeom prst="rect">
            <a:avLst/>
          </a:prstGeom>
        </p:spPr>
      </p:pic>
      <p:pic>
        <p:nvPicPr>
          <p:cNvPr id="8" name="Picture 7" descr="Diagram&#10;&#10;Description automatically generated">
            <a:extLst>
              <a:ext uri="{FF2B5EF4-FFF2-40B4-BE49-F238E27FC236}">
                <a16:creationId xmlns:a16="http://schemas.microsoft.com/office/drawing/2014/main" id="{C6959FBC-7ACD-41EF-9149-CAC0C739708A}"/>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9212050" y="2585301"/>
            <a:ext cx="2514354" cy="3504326"/>
          </a:xfrm>
          <a:prstGeom prst="rect">
            <a:avLst/>
          </a:prstGeom>
        </p:spPr>
      </p:pic>
    </p:spTree>
    <p:extLst>
      <p:ext uri="{BB962C8B-B14F-4D97-AF65-F5344CB8AC3E}">
        <p14:creationId xmlns:p14="http://schemas.microsoft.com/office/powerpoint/2010/main" val="59530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46A58-0B14-4615-9D97-2D689E1FA8B9}"/>
              </a:ext>
            </a:extLst>
          </p:cNvPr>
          <p:cNvSpPr>
            <a:spLocks noGrp="1"/>
          </p:cNvSpPr>
          <p:nvPr>
            <p:ph type="title"/>
          </p:nvPr>
        </p:nvSpPr>
        <p:spPr>
          <a:xfrm>
            <a:off x="540000" y="540000"/>
            <a:ext cx="11090272" cy="1065187"/>
          </a:xfrm>
        </p:spPr>
        <p:txBody>
          <a:bodyPr vert="horz" lIns="91440" tIns="45720" rIns="91440" bIns="45720" rtlCol="0" anchor="b">
            <a:normAutofit/>
          </a:bodyPr>
          <a:lstStyle/>
          <a:p>
            <a:pPr algn="ctr"/>
            <a:r>
              <a:rPr lang="en-US" dirty="0"/>
              <a:t>   MHD Technology</a:t>
            </a:r>
          </a:p>
        </p:txBody>
      </p:sp>
      <p:pic>
        <p:nvPicPr>
          <p:cNvPr id="5" name="Content Placeholder 4">
            <a:extLst>
              <a:ext uri="{FF2B5EF4-FFF2-40B4-BE49-F238E27FC236}">
                <a16:creationId xmlns:a16="http://schemas.microsoft.com/office/drawing/2014/main" id="{2D2BBC94-D202-4B20-B5B3-49D1BA12EF86}"/>
              </a:ext>
            </a:extLst>
          </p:cNvPr>
          <p:cNvPicPr>
            <a:picLocks noGrp="1" noChangeAspect="1"/>
          </p:cNvPicPr>
          <p:nvPr>
            <p:ph idx="1"/>
          </p:nvPr>
        </p:nvPicPr>
        <p:blipFill>
          <a:blip r:embed="rId2">
            <a:alphaModFix/>
          </a:blip>
          <a:stretch>
            <a:fillRect/>
          </a:stretch>
        </p:blipFill>
        <p:spPr>
          <a:xfrm>
            <a:off x="4732213" y="1873300"/>
            <a:ext cx="3445116" cy="4443910"/>
          </a:xfrm>
          <a:prstGeom prst="rect">
            <a:avLst/>
          </a:prstGeom>
        </p:spPr>
      </p:pic>
      <p:pic>
        <p:nvPicPr>
          <p:cNvPr id="6" name="Picture 5">
            <a:extLst>
              <a:ext uri="{FF2B5EF4-FFF2-40B4-BE49-F238E27FC236}">
                <a16:creationId xmlns:a16="http://schemas.microsoft.com/office/drawing/2014/main" id="{9E4ABE0D-78D1-4ED8-B378-F615BFFA446A}"/>
              </a:ext>
            </a:extLst>
          </p:cNvPr>
          <p:cNvPicPr>
            <a:picLocks noChangeAspect="1"/>
          </p:cNvPicPr>
          <p:nvPr/>
        </p:nvPicPr>
        <p:blipFill>
          <a:blip r:embed="rId3"/>
          <a:stretch>
            <a:fillRect/>
          </a:stretch>
        </p:blipFill>
        <p:spPr>
          <a:xfrm>
            <a:off x="325201" y="217713"/>
            <a:ext cx="2809875" cy="2809875"/>
          </a:xfrm>
          <a:prstGeom prst="rect">
            <a:avLst/>
          </a:prstGeom>
        </p:spPr>
      </p:pic>
    </p:spTree>
    <p:extLst>
      <p:ext uri="{BB962C8B-B14F-4D97-AF65-F5344CB8AC3E}">
        <p14:creationId xmlns:p14="http://schemas.microsoft.com/office/powerpoint/2010/main" val="3347573490"/>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210</TotalTime>
  <Words>629</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Bell MT</vt:lpstr>
      <vt:lpstr>Calibri</vt:lpstr>
      <vt:lpstr>Times New Roman</vt:lpstr>
      <vt:lpstr>GlowVTI</vt:lpstr>
      <vt:lpstr>MHD TECHNOLOGY CORPORATION</vt:lpstr>
      <vt:lpstr>MHD’s Technology</vt:lpstr>
      <vt:lpstr>MHD’s Technology</vt:lpstr>
      <vt:lpstr>OUR TECHNOLOGY</vt:lpstr>
      <vt:lpstr>Advantages of MHD Technology </vt:lpstr>
      <vt:lpstr>Multiple Uses</vt:lpstr>
      <vt:lpstr>Multiple Uses</vt:lpstr>
      <vt:lpstr>Original 1967 Patent</vt:lpstr>
      <vt:lpstr>   MHD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MHD TECHNOLOGY CORPORATION</dc:title>
  <dc:creator>S Sanford</dc:creator>
  <cp:lastModifiedBy>S Sanford</cp:lastModifiedBy>
  <cp:revision>7</cp:revision>
  <dcterms:created xsi:type="dcterms:W3CDTF">2022-02-26T15:05:33Z</dcterms:created>
  <dcterms:modified xsi:type="dcterms:W3CDTF">2022-03-09T17:18:40Z</dcterms:modified>
</cp:coreProperties>
</file>